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sldIdLst>
    <p:sldId id="263" r:id="rId5"/>
    <p:sldId id="272" r:id="rId6"/>
    <p:sldId id="264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BC5FC-620F-D541-B245-A94A235FC05A}" v="23" dt="2022-05-04T14:21:04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82" autoAdjust="0"/>
    <p:restoredTop sz="64112"/>
  </p:normalViewPr>
  <p:slideViewPr>
    <p:cSldViewPr snapToGrid="0" snapToObjects="1">
      <p:cViewPr varScale="1">
        <p:scale>
          <a:sx n="70" d="100"/>
          <a:sy n="70" d="100"/>
        </p:scale>
        <p:origin x="15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7140-90B8-4678-9A55-701810680996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FE2D8-00AE-4B39-A88F-292469E57D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264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93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26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445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1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01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247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FE2D8-00AE-4B39-A88F-292469E57DF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69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32624-FCAE-9426-45ED-3E2B63006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702685-24A6-9751-999E-4FC3001DB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4C2CB9-7E10-0F71-B925-FCBC405C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2E6164-A35E-6B3F-C307-7967F9E7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6EB9A-9B6F-32D6-9904-867EE141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75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D161E-6A14-299C-0886-E601D23D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489BB8-C980-C51C-6D03-03B539D2B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D0B51E-72F6-E12D-9843-54B5332AF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75DFD9-F080-A644-26D4-E200D530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6B2A27-EABE-DBDA-FE4D-5F08083A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6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1F77BDC-F5F9-7A8A-BC57-4FD865E4E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018F8C-4FA9-DF26-7B85-16FE7CD4B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1CB143-A7E0-FB60-2443-DDAEE414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44952-3866-67CC-FE00-F0580C4D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C37BE2-635A-20DA-36B9-3C744496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135116-5F0B-0C32-6DEC-4CB88049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3415"/>
            <a:ext cx="10515600" cy="100727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314DBB-6FB9-1814-21E0-B3BC33F7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223BF0-545C-5772-BFD6-69738440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2FD4A5-01EF-6636-B661-338076F46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IAPR INTERNATIONAL WORKSHOP ON DOCUMENT ANALYSIS SYSTEMS – La Rochelle, France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054CA-594F-0321-8795-36A605AB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1172517" y="95616"/>
            <a:ext cx="9846967" cy="671771"/>
            <a:chOff x="790809" y="724314"/>
            <a:chExt cx="9846967" cy="671771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43AC47A-0A43-AE4F-D0A5-5AC0F13140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0057" r="10378"/>
            <a:stretch/>
          </p:blipFill>
          <p:spPr>
            <a:xfrm>
              <a:off x="8821696" y="724314"/>
              <a:ext cx="1816080" cy="671771"/>
            </a:xfrm>
            <a:prstGeom prst="rect">
              <a:avLst/>
            </a:prstGeom>
          </p:spPr>
        </p:pic>
        <p:pic>
          <p:nvPicPr>
            <p:cNvPr id="8" name="Image 7" descr="Une image contenant texte, clipart, graphiques vectoriels&#10;&#10;Description générée automatiquement">
              <a:extLst>
                <a:ext uri="{FF2B5EF4-FFF2-40B4-BE49-F238E27FC236}">
                  <a16:creationId xmlns:a16="http://schemas.microsoft.com/office/drawing/2014/main" id="{7AEE130F-ED50-3920-E0CC-4CC23E72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28784" y="826364"/>
              <a:ext cx="1131403" cy="503828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379BC68-68EE-1B09-67CC-97B253841C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59918" y="808285"/>
              <a:ext cx="944741" cy="503828"/>
            </a:xfrm>
            <a:prstGeom prst="rect">
              <a:avLst/>
            </a:prstGeom>
          </p:spPr>
        </p:pic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83D23C06-830D-673C-645F-9280D13A0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90809" y="808285"/>
              <a:ext cx="503828" cy="50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925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79DF5-1630-64AD-6903-27894F91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389CE9-5B1C-99AD-4661-8BF04C98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6268E6-2CC5-3224-1F25-3E370E21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ADB106-D81F-C072-99CA-C462B33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419CC4-0D69-E4A1-3BC8-5498B8F4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59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AA07F4-D4CC-03B7-1678-F788B1B3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A98731-D3CF-C7C2-0357-8641596D7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D3EC44-D904-0961-79EA-C5D202429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2BB7AA-6D54-B3CD-AF5F-3E3D977E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BE7AE5-2D0B-2D93-E065-757D7E50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BC9A6E-BDC6-1E16-1506-1905B7CD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EA6DC-1732-22BE-D93D-FDB3C6D8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DE8709-A313-42E0-71E2-A190B4863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B807B1-006C-CC41-BECE-DBF45FC58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3A2EDE-DF02-68D1-66D1-311431FC5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9D91B0-DC5A-8E66-3183-FA7A11FB6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8CC1F3-AA02-0494-FF5D-72E7BD6B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B33B98-9EBE-5B5E-AFF6-C080E78B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B8D0E3-DFB4-486C-E4AF-8BC12B92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60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7C7D2-BB3D-C7D6-6C66-AFE572C7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2D97AD-0195-3639-D6C1-A193BB97A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9CE0C1-C8E5-871D-39E0-C423A969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507C91-4461-DCED-0683-A6E44EE2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30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B0A1DE-234B-2DB5-27B0-C00E671D4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B3D777-D26C-3B78-B3F8-C07A0D7C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E68BC8-3A4A-3AB1-DFE4-509DB7DA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04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A5189-C425-9461-29AD-8043EE44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FE42F5-71B1-DDB8-0B96-2C79B4959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FED786-02DF-22D0-E5B8-315587338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9F714F-6EF0-B6E2-07B3-375F3A3B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65235F-7967-FF51-F21B-96674281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D80570-03BD-2EBA-DE7D-AB2EC4E4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16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8BDD8-BDB4-8238-DBE0-A1359F2B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F978AB-51F4-9BC0-F4D0-28FF564B3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77B1C7-7028-0924-AD8F-AD40E080B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B33746-E4A3-A504-0F14-B6BE23612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23/05/2022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EA342F-4135-EF20-EA62-B07FF8EC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E816BB-5EFC-4D01-1EA2-632E3243D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97636A-0B07-056A-E3EC-E7226C42A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01A7B4-CE60-65A6-9D28-BD3AA128D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973AAB-68F6-B040-161E-8416CF227B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23/05/2022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99D1B6-6E4B-DA52-3788-E0BC3D40B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15th IAPR INTERNATIONAL WORKSHOP ON DOCUMENT ANALYSIS SYSTEMS – La Rochelle, France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E357DB-46FA-069D-8BCB-AFFD31676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D6B9-3185-2C45-94D9-12CE947B78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16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7" r="10378"/>
          <a:stretch/>
        </p:blipFill>
        <p:spPr>
          <a:xfrm>
            <a:off x="7783271" y="13624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54" y="211703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193624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193624"/>
            <a:ext cx="1080000" cy="108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B3AFFB-6700-4C64-B2D8-B2B77979D513}"/>
              </a:ext>
            </a:extLst>
          </p:cNvPr>
          <p:cNvSpPr/>
          <p:nvPr/>
        </p:nvSpPr>
        <p:spPr>
          <a:xfrm>
            <a:off x="-3048" y="1535980"/>
            <a:ext cx="121935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b="1" dirty="0">
                <a:latin typeface="Nunito Sans" panose="020F0502020204030204" pitchFamily="34" charset="0"/>
              </a:rPr>
              <a:t>Discussion group 4:</a:t>
            </a:r>
          </a:p>
          <a:p>
            <a:pPr algn="ctr"/>
            <a:endParaRPr lang="fr-FR" sz="2500" b="1" i="0" u="none" strike="noStrike" dirty="0">
              <a:effectLst/>
              <a:latin typeface="Nunito Sans" panose="020F0502020204030204" pitchFamily="34" charset="0"/>
            </a:endParaRPr>
          </a:p>
          <a:p>
            <a:pPr algn="ctr"/>
            <a:r>
              <a:rPr lang="fr-FR" sz="4800" dirty="0">
                <a:solidFill>
                  <a:prstClr val="black"/>
                </a:solidFill>
                <a:latin typeface="Nunito Sans" panose="020F0502020204030204" pitchFamily="34" charset="0"/>
              </a:rPr>
              <a:t>Document </a:t>
            </a:r>
            <a:r>
              <a:rPr lang="fr-FR" sz="4800" dirty="0" err="1">
                <a:solidFill>
                  <a:prstClr val="black"/>
                </a:solidFill>
                <a:latin typeface="Nunito Sans" panose="020F0502020204030204" pitchFamily="34" charset="0"/>
              </a:rPr>
              <a:t>Forensics</a:t>
            </a:r>
            <a:endParaRPr lang="fr-FR" sz="4800" dirty="0">
              <a:solidFill>
                <a:prstClr val="black"/>
              </a:solidFill>
              <a:latin typeface="Nunito Sans" panose="020F0502020204030204" pitchFamily="34" charset="0"/>
            </a:endParaRPr>
          </a:p>
          <a:p>
            <a:pPr algn="ctr"/>
            <a:endParaRPr lang="fr-FR" sz="1000" b="1" dirty="0">
              <a:latin typeface="Nunito Sans" panose="020F0502020204030204" pitchFamily="34" charset="0"/>
            </a:endParaRPr>
          </a:p>
          <a:p>
            <a:pPr algn="ctr"/>
            <a:r>
              <a:rPr lang="fr-FR" sz="4800" u="sng" strike="noStrike" dirty="0">
                <a:effectLst/>
                <a:latin typeface="Nunito Sans" panose="020F0502020204030204" pitchFamily="34" charset="0"/>
              </a:rPr>
              <a:t>Chair:</a:t>
            </a:r>
            <a:r>
              <a:rPr lang="fr-FR" sz="4800" strike="noStrike" dirty="0">
                <a:effectLst/>
                <a:latin typeface="Nunito Sans" panose="020F0502020204030204" pitchFamily="34" charset="0"/>
              </a:rPr>
              <a:t> Prof. </a:t>
            </a:r>
            <a:r>
              <a:rPr lang="fr-FR" sz="4800" dirty="0">
                <a:latin typeface="Nunito Sans" panose="020F0502020204030204" pitchFamily="34" charset="0"/>
              </a:rPr>
              <a:t>Thierry Paquet</a:t>
            </a:r>
            <a:endParaRPr lang="fr-FR" sz="4800" strike="noStrike" dirty="0">
              <a:effectLst/>
              <a:latin typeface="Nunito Sans" panose="020F0502020204030204" pitchFamily="34" charset="0"/>
            </a:endParaRPr>
          </a:p>
          <a:p>
            <a:pPr algn="ctr"/>
            <a:endParaRPr lang="fr-FR" sz="500" strike="noStrike" dirty="0">
              <a:effectLst/>
              <a:latin typeface="Nunito Sans" panose="020F0502020204030204" pitchFamily="34" charset="0"/>
            </a:endParaRPr>
          </a:p>
          <a:p>
            <a:pPr algn="ctr"/>
            <a:r>
              <a:rPr lang="fr-FR" sz="4200" i="1" u="sng" dirty="0">
                <a:latin typeface="Nunito Sans" panose="020F0502020204030204" pitchFamily="34" charset="0"/>
              </a:rPr>
              <a:t>Scribe</a:t>
            </a:r>
            <a:r>
              <a:rPr lang="fr-FR" sz="4200" i="1" dirty="0">
                <a:latin typeface="Nunito Sans" panose="020F0502020204030204" pitchFamily="34" charset="0"/>
              </a:rPr>
              <a:t>: Dr. Kais Rouis</a:t>
            </a:r>
            <a:endParaRPr lang="fr-FR" sz="4200" i="1" strike="noStrike" dirty="0">
              <a:effectLst/>
              <a:latin typeface="Nunito Sans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466" y="6225998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508920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3" y="5504009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6225998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5085" y="5513477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94" y="6225998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076" y="5508920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682" y="5512894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3164" y="5508920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2092" y="6225998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874" b="15619"/>
          <a:stretch/>
        </p:blipFill>
        <p:spPr>
          <a:xfrm>
            <a:off x="10021147" y="6225998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1374" y="6225998"/>
            <a:ext cx="180042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EF13B-F9A9-C984-E061-717B4F5F5B72}"/>
              </a:ext>
            </a:extLst>
          </p:cNvPr>
          <p:cNvSpPr/>
          <p:nvPr/>
        </p:nvSpPr>
        <p:spPr>
          <a:xfrm>
            <a:off x="-1524" y="1503406"/>
            <a:ext cx="12192000" cy="381861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2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7" r="10378"/>
          <a:stretch/>
        </p:blipFill>
        <p:spPr>
          <a:xfrm>
            <a:off x="7783271" y="13624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54" y="211703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193624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193624"/>
            <a:ext cx="1080000" cy="108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B3AFFB-6700-4C64-B2D8-B2B77979D513}"/>
              </a:ext>
            </a:extLst>
          </p:cNvPr>
          <p:cNvSpPr/>
          <p:nvPr/>
        </p:nvSpPr>
        <p:spPr>
          <a:xfrm>
            <a:off x="290314" y="2195681"/>
            <a:ext cx="121935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trike="noStrike" dirty="0">
                <a:effectLst/>
                <a:latin typeface="Nunito Sans" panose="020F0502020204030204" pitchFamily="34" charset="0"/>
              </a:rPr>
              <a:t>About 12 participants</a:t>
            </a:r>
            <a:r>
              <a:rPr lang="en-US" sz="2000" strike="noStrike" dirty="0">
                <a:effectLst/>
                <a:latin typeface="Nunito Sans" panose="020F0502020204030204" pitchFamily="34" charset="0"/>
              </a:rPr>
              <a:t>:</a:t>
            </a:r>
          </a:p>
          <a:p>
            <a:endParaRPr lang="en-US" sz="2000" dirty="0">
              <a:latin typeface="Nunito Sans" panose="020F0502020204030204" pitchFamily="34" charset="0"/>
            </a:endParaRPr>
          </a:p>
          <a:p>
            <a:endParaRPr lang="en-US" sz="2000" strike="noStrike" dirty="0">
              <a:effectLst/>
              <a:latin typeface="Nunito Sans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Nunito Sans" panose="020F0502020204030204" pitchFamily="34" charset="0"/>
              </a:rPr>
              <a:t>3 companies and other academics involved in document forensics</a:t>
            </a:r>
          </a:p>
          <a:p>
            <a:endParaRPr lang="en-US" sz="2200" dirty="0">
              <a:latin typeface="Nunito Sans" panose="020F050202020403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latin typeface="Nunito Sans" panose="020F0502020204030204" pitchFamily="34" charset="0"/>
              </a:rPr>
              <a:t>1 online remote participant</a:t>
            </a:r>
          </a:p>
          <a:p>
            <a:endParaRPr lang="en-US" sz="2000" strike="noStrike" dirty="0">
              <a:effectLst/>
              <a:latin typeface="Nunito Sans" panose="020F0502020204030204" pitchFamily="34" charset="0"/>
            </a:endParaRPr>
          </a:p>
          <a:p>
            <a:endParaRPr lang="en-US" sz="2000" strike="noStrike" dirty="0">
              <a:effectLst/>
              <a:latin typeface="Nunito Sans" panose="020F05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466" y="6225998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508920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3" y="5504009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6225998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5085" y="5513477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94" y="6225998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076" y="5508920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682" y="5512894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3164" y="5508920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2092" y="6225998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874" b="15619"/>
          <a:stretch/>
        </p:blipFill>
        <p:spPr>
          <a:xfrm>
            <a:off x="10021147" y="6225998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1374" y="6225998"/>
            <a:ext cx="180042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EF13B-F9A9-C984-E061-717B4F5F5B72}"/>
              </a:ext>
            </a:extLst>
          </p:cNvPr>
          <p:cNvSpPr/>
          <p:nvPr/>
        </p:nvSpPr>
        <p:spPr>
          <a:xfrm>
            <a:off x="-1524" y="1503406"/>
            <a:ext cx="12192000" cy="381861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7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7" r="10378"/>
          <a:stretch/>
        </p:blipFill>
        <p:spPr>
          <a:xfrm>
            <a:off x="7783271" y="13624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54" y="211703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193624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193624"/>
            <a:ext cx="1080000" cy="108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466" y="6225998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508920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3" y="5504009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6225998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5085" y="5513477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94" y="6225998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076" y="5508920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682" y="5512894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3164" y="5508920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2092" y="6225998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874" b="15619"/>
          <a:stretch/>
        </p:blipFill>
        <p:spPr>
          <a:xfrm>
            <a:off x="10021147" y="6225998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1374" y="6225998"/>
            <a:ext cx="180042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EF13B-F9A9-C984-E061-717B4F5F5B72}"/>
              </a:ext>
            </a:extLst>
          </p:cNvPr>
          <p:cNvSpPr/>
          <p:nvPr/>
        </p:nvSpPr>
        <p:spPr>
          <a:xfrm>
            <a:off x="-1524" y="1503406"/>
            <a:ext cx="12192000" cy="381861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E3C29F-289D-A4EC-D8C2-1946998BBFB4}"/>
              </a:ext>
            </a:extLst>
          </p:cNvPr>
          <p:cNvSpPr txBox="1"/>
          <p:nvPr/>
        </p:nvSpPr>
        <p:spPr>
          <a:xfrm>
            <a:off x="396493" y="1964848"/>
            <a:ext cx="282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Fraud/Modification?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99005C-F8A7-9F5A-5DD1-28CF7182BBF7}"/>
              </a:ext>
            </a:extLst>
          </p:cNvPr>
          <p:cNvSpPr txBox="1"/>
          <p:nvPr/>
        </p:nvSpPr>
        <p:spPr>
          <a:xfrm>
            <a:off x="368598" y="2548749"/>
            <a:ext cx="7504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Types of documents: Invoices, ID documents, historical documents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141EFE6-92AD-B835-77E9-4CB74A996649}"/>
              </a:ext>
            </a:extLst>
          </p:cNvPr>
          <p:cNvSpPr txBox="1"/>
          <p:nvPr/>
        </p:nvSpPr>
        <p:spPr>
          <a:xfrm>
            <a:off x="368598" y="3090002"/>
            <a:ext cx="1169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Specific characteristics according to the format: (PDF or images: JPG, PNG, </a:t>
            </a:r>
            <a:r>
              <a:rPr lang="en-US" sz="2000" dirty="0" err="1"/>
              <a:t>etc</a:t>
            </a:r>
            <a:r>
              <a:rPr lang="en-US" sz="2000" dirty="0"/>
              <a:t>), language and visual quality</a:t>
            </a:r>
            <a:r>
              <a:rPr lang="fr-FR" sz="2000" dirty="0"/>
              <a:t> </a:t>
            </a:r>
            <a:endParaRPr lang="en-US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BD3864-C546-F765-8A3C-29C53E885797}"/>
              </a:ext>
            </a:extLst>
          </p:cNvPr>
          <p:cNvSpPr txBox="1"/>
          <p:nvPr/>
        </p:nvSpPr>
        <p:spPr>
          <a:xfrm>
            <a:off x="368598" y="3672101"/>
            <a:ext cx="761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Types of modifications: copy-past, insertion, remove, and </a:t>
            </a:r>
            <a:r>
              <a:rPr lang="en-US" sz="2000" i="1" dirty="0"/>
              <a:t>print scan</a:t>
            </a:r>
            <a:r>
              <a:rPr lang="fr-FR" sz="2000" dirty="0"/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8BF1AB6-40DD-9A48-2AB6-40F45AA0CC64}"/>
              </a:ext>
            </a:extLst>
          </p:cNvPr>
          <p:cNvSpPr txBox="1"/>
          <p:nvPr/>
        </p:nvSpPr>
        <p:spPr>
          <a:xfrm>
            <a:off x="384114" y="4245315"/>
            <a:ext cx="7380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Each modification may be processed with relative technical tools…</a:t>
            </a:r>
            <a:endParaRPr lang="fr-FR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0C9A6BD-D040-7016-E35B-2CA098F64313}"/>
              </a:ext>
            </a:extLst>
          </p:cNvPr>
          <p:cNvSpPr txBox="1"/>
          <p:nvPr/>
        </p:nvSpPr>
        <p:spPr>
          <a:xfrm>
            <a:off x="375781" y="4697304"/>
            <a:ext cx="7752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Clear legal fraud definition BUT ambiguous </a:t>
            </a:r>
            <a:r>
              <a:rPr lang="en-US" sz="2000" i="1" dirty="0"/>
              <a:t>open</a:t>
            </a:r>
            <a:r>
              <a:rPr lang="en-US" sz="2000" dirty="0"/>
              <a:t> technical definition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24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7" r="10378"/>
          <a:stretch/>
        </p:blipFill>
        <p:spPr>
          <a:xfrm>
            <a:off x="7783271" y="13624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54" y="211703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193624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193624"/>
            <a:ext cx="1080000" cy="108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466" y="6225998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508920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3" y="5504009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6225998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5085" y="5513477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94" y="6225998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076" y="5508920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682" y="5512894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3164" y="5508920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2092" y="6225998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874" b="15619"/>
          <a:stretch/>
        </p:blipFill>
        <p:spPr>
          <a:xfrm>
            <a:off x="10021147" y="6225998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1374" y="6225998"/>
            <a:ext cx="180042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EF13B-F9A9-C984-E061-717B4F5F5B72}"/>
              </a:ext>
            </a:extLst>
          </p:cNvPr>
          <p:cNvSpPr/>
          <p:nvPr/>
        </p:nvSpPr>
        <p:spPr>
          <a:xfrm>
            <a:off x="-1524" y="1503406"/>
            <a:ext cx="12192000" cy="381861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E3C29F-289D-A4EC-D8C2-1946998BBFB4}"/>
              </a:ext>
            </a:extLst>
          </p:cNvPr>
          <p:cNvSpPr txBox="1"/>
          <p:nvPr/>
        </p:nvSpPr>
        <p:spPr>
          <a:xfrm>
            <a:off x="396493" y="1964848"/>
            <a:ext cx="590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Benchmark </a:t>
            </a:r>
            <a:r>
              <a:rPr lang="en-US" sz="2400" b="1" i="1" dirty="0"/>
              <a:t>fraud</a:t>
            </a:r>
            <a:r>
              <a:rPr lang="en-US" sz="2400" b="1" dirty="0"/>
              <a:t> datasets, the biggest issue!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99005C-F8A7-9F5A-5DD1-28CF7182BBF7}"/>
              </a:ext>
            </a:extLst>
          </p:cNvPr>
          <p:cNvSpPr txBox="1"/>
          <p:nvPr/>
        </p:nvSpPr>
        <p:spPr>
          <a:xfrm>
            <a:off x="396493" y="2638216"/>
            <a:ext cx="8125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A lot of real-case data (IDs, invoices, etc.) BUT confidentiality constraint…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141EFE6-92AD-B835-77E9-4CB74A996649}"/>
              </a:ext>
            </a:extLst>
          </p:cNvPr>
          <p:cNvSpPr txBox="1"/>
          <p:nvPr/>
        </p:nvSpPr>
        <p:spPr>
          <a:xfrm>
            <a:off x="380165" y="3264439"/>
            <a:ext cx="4373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Lack of relevant data for researchers</a:t>
            </a:r>
            <a:r>
              <a:rPr lang="fr-FR" sz="2000" dirty="0"/>
              <a:t> </a:t>
            </a:r>
            <a:endParaRPr lang="en-US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BD3864-C546-F765-8A3C-29C53E885797}"/>
              </a:ext>
            </a:extLst>
          </p:cNvPr>
          <p:cNvSpPr txBox="1"/>
          <p:nvPr/>
        </p:nvSpPr>
        <p:spPr>
          <a:xfrm>
            <a:off x="380165" y="3894909"/>
            <a:ext cx="7082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Generalization issues =&gt; BIAS according to the defined fraud </a:t>
            </a:r>
            <a:endParaRPr lang="fr-FR" sz="2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8BF1AB6-40DD-9A48-2AB6-40F45AA0CC64}"/>
              </a:ext>
            </a:extLst>
          </p:cNvPr>
          <p:cNvSpPr txBox="1"/>
          <p:nvPr/>
        </p:nvSpPr>
        <p:spPr>
          <a:xfrm>
            <a:off x="396493" y="4556416"/>
            <a:ext cx="8513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i="1" dirty="0"/>
              <a:t>Need for enough</a:t>
            </a:r>
            <a:r>
              <a:rPr lang="en-US" sz="2000" dirty="0"/>
              <a:t> variety of document classes and different level of tampering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6750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7" r="10378"/>
          <a:stretch/>
        </p:blipFill>
        <p:spPr>
          <a:xfrm>
            <a:off x="7783271" y="13624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54" y="211703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193624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193624"/>
            <a:ext cx="1080000" cy="108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466" y="6225998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508920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3" y="5504009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6225998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5085" y="5513477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94" y="6225998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076" y="5508920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682" y="5512894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3164" y="5508920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2092" y="6225998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874" b="15619"/>
          <a:stretch/>
        </p:blipFill>
        <p:spPr>
          <a:xfrm>
            <a:off x="10021147" y="6225998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1374" y="6225998"/>
            <a:ext cx="180042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EF13B-F9A9-C984-E061-717B4F5F5B72}"/>
              </a:ext>
            </a:extLst>
          </p:cNvPr>
          <p:cNvSpPr/>
          <p:nvPr/>
        </p:nvSpPr>
        <p:spPr>
          <a:xfrm>
            <a:off x="-1524" y="1503406"/>
            <a:ext cx="12192000" cy="381861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E3C29F-289D-A4EC-D8C2-1946998BBFB4}"/>
              </a:ext>
            </a:extLst>
          </p:cNvPr>
          <p:cNvSpPr txBox="1"/>
          <p:nvPr/>
        </p:nvSpPr>
        <p:spPr>
          <a:xfrm>
            <a:off x="396493" y="1964848"/>
            <a:ext cx="2189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Data protection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99005C-F8A7-9F5A-5DD1-28CF7182BBF7}"/>
              </a:ext>
            </a:extLst>
          </p:cNvPr>
          <p:cNvSpPr txBox="1"/>
          <p:nvPr/>
        </p:nvSpPr>
        <p:spPr>
          <a:xfrm>
            <a:off x="396493" y="2638216"/>
            <a:ext cx="6435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Let’s say, for instance, embedded bar code as a solution?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141EFE6-92AD-B835-77E9-4CB74A996649}"/>
              </a:ext>
            </a:extLst>
          </p:cNvPr>
          <p:cNvSpPr txBox="1"/>
          <p:nvPr/>
        </p:nvSpPr>
        <p:spPr>
          <a:xfrm>
            <a:off x="380165" y="3264439"/>
            <a:ext cx="5859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Contract case: too many information are pertinent!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BD3864-C546-F765-8A3C-29C53E885797}"/>
              </a:ext>
            </a:extLst>
          </p:cNvPr>
          <p:cNvSpPr txBox="1"/>
          <p:nvPr/>
        </p:nvSpPr>
        <p:spPr>
          <a:xfrm>
            <a:off x="380165" y="3894909"/>
            <a:ext cx="439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What should we pick as information?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687C8F-1C14-49C8-5C4C-25D0D3B63FD7}"/>
              </a:ext>
            </a:extLst>
          </p:cNvPr>
          <p:cNvSpPr txBox="1"/>
          <p:nvPr/>
        </p:nvSpPr>
        <p:spPr>
          <a:xfrm>
            <a:off x="396493" y="4485354"/>
            <a:ext cx="508241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No-reference or Full reference verification? 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15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7" r="10378"/>
          <a:stretch/>
        </p:blipFill>
        <p:spPr>
          <a:xfrm>
            <a:off x="7783271" y="13624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54" y="211703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193624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193624"/>
            <a:ext cx="1080000" cy="108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466" y="6225998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508920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3" y="5504009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6225998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5085" y="5513477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94" y="6225998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076" y="5508920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682" y="5512894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3164" y="5508920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2092" y="6225998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874" b="15619"/>
          <a:stretch/>
        </p:blipFill>
        <p:spPr>
          <a:xfrm>
            <a:off x="10021147" y="6225998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1374" y="6225998"/>
            <a:ext cx="180042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EF13B-F9A9-C984-E061-717B4F5F5B72}"/>
              </a:ext>
            </a:extLst>
          </p:cNvPr>
          <p:cNvSpPr/>
          <p:nvPr/>
        </p:nvSpPr>
        <p:spPr>
          <a:xfrm>
            <a:off x="-1524" y="1503406"/>
            <a:ext cx="12192000" cy="381861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E3C29F-289D-A4EC-D8C2-1946998BBFB4}"/>
              </a:ext>
            </a:extLst>
          </p:cNvPr>
          <p:cNvSpPr txBox="1"/>
          <p:nvPr/>
        </p:nvSpPr>
        <p:spPr>
          <a:xfrm>
            <a:off x="396493" y="1964848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Performance…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99005C-F8A7-9F5A-5DD1-28CF7182BBF7}"/>
              </a:ext>
            </a:extLst>
          </p:cNvPr>
          <p:cNvSpPr txBox="1"/>
          <p:nvPr/>
        </p:nvSpPr>
        <p:spPr>
          <a:xfrm>
            <a:off x="396493" y="2638216"/>
            <a:ext cx="5118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For sure, no need for 99.99% on biased data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141EFE6-92AD-B835-77E9-4CB74A996649}"/>
              </a:ext>
            </a:extLst>
          </p:cNvPr>
          <p:cNvSpPr txBox="1"/>
          <p:nvPr/>
        </p:nvSpPr>
        <p:spPr>
          <a:xfrm>
            <a:off x="380165" y="3264439"/>
            <a:ext cx="935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OCR-based approach (text-based): strongly depends on the quality of the documents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BD3864-C546-F765-8A3C-29C53E885797}"/>
              </a:ext>
            </a:extLst>
          </p:cNvPr>
          <p:cNvSpPr txBox="1"/>
          <p:nvPr/>
        </p:nvSpPr>
        <p:spPr>
          <a:xfrm>
            <a:off x="380165" y="3894909"/>
            <a:ext cx="9189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Anomaly-based approach (image-based): need for sufficient and pertinent datasets</a:t>
            </a:r>
          </a:p>
        </p:txBody>
      </p:sp>
    </p:spTree>
    <p:extLst>
      <p:ext uri="{BB962C8B-B14F-4D97-AF65-F5344CB8AC3E}">
        <p14:creationId xmlns:p14="http://schemas.microsoft.com/office/powerpoint/2010/main" val="1061546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43AC47A-0A43-AE4F-D0A5-5AC0F13140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7" r="10378"/>
          <a:stretch/>
        </p:blipFill>
        <p:spPr>
          <a:xfrm>
            <a:off x="7783271" y="13624"/>
            <a:ext cx="3892930" cy="1440000"/>
          </a:xfrm>
          <a:prstGeom prst="rect">
            <a:avLst/>
          </a:prstGeom>
        </p:spPr>
      </p:pic>
      <p:pic>
        <p:nvPicPr>
          <p:cNvPr id="18" name="Image 17" descr="Une image contenant texte, clipart, graphiques vectoriels&#10;&#10;Description générée automatiquement">
            <a:extLst>
              <a:ext uri="{FF2B5EF4-FFF2-40B4-BE49-F238E27FC236}">
                <a16:creationId xmlns:a16="http://schemas.microsoft.com/office/drawing/2014/main" id="{7AEE130F-ED50-3920-E0CC-4CC23E724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854" y="211703"/>
            <a:ext cx="2425263" cy="1080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379BC68-68EE-1B09-67CC-97B253841C3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9720" y="193624"/>
            <a:ext cx="2025137" cy="1080000"/>
          </a:xfrm>
          <a:prstGeom prst="rect">
            <a:avLst/>
          </a:prstGeom>
        </p:spPr>
      </p:pic>
      <p:pic>
        <p:nvPicPr>
          <p:cNvPr id="38" name="Image 3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3D23C06-830D-673C-645F-9280D13A09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23" y="193624"/>
            <a:ext cx="1080000" cy="1080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AB81E7D-DDCD-F4C4-3A69-D4C3D2375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466" y="6225998"/>
            <a:ext cx="1772308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63F347-4DC1-DC66-D374-725482904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729" y="5508920"/>
            <a:ext cx="1164944" cy="5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E25BD2-6171-73BC-F9A1-A198364FE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3" y="5504009"/>
            <a:ext cx="1956227" cy="540000"/>
          </a:xfrm>
          <a:prstGeom prst="rect">
            <a:avLst/>
          </a:prstGeom>
        </p:spPr>
      </p:pic>
      <p:pic>
        <p:nvPicPr>
          <p:cNvPr id="16" name="Image 15" descr="Une image contenant texte, jauge, sombre&#10;&#10;Description générée automatiquement">
            <a:extLst>
              <a:ext uri="{FF2B5EF4-FFF2-40B4-BE49-F238E27FC236}">
                <a16:creationId xmlns:a16="http://schemas.microsoft.com/office/drawing/2014/main" id="{7A349DB8-DF6C-C26C-2FBD-19C9317AAB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6739" y="6225998"/>
            <a:ext cx="1178182" cy="540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EE51D82-D241-E197-D5BD-7D66841434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5085" y="5513477"/>
            <a:ext cx="1450070" cy="540000"/>
          </a:xfrm>
          <a:prstGeom prst="rect">
            <a:avLst/>
          </a:prstGeom>
        </p:spPr>
      </p:pic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1CA51337-4E99-5962-F1F6-D4A259124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294" y="6225998"/>
            <a:ext cx="2053071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8236DFD-1188-1993-432D-2C76362DA4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076" y="5508920"/>
            <a:ext cx="180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893E32D-4FAF-F290-CED8-6F28A825EE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3682" y="5512894"/>
            <a:ext cx="775385" cy="540000"/>
          </a:xfrm>
          <a:prstGeom prst="rect">
            <a:avLst/>
          </a:prstGeom>
        </p:spPr>
      </p:pic>
      <p:pic>
        <p:nvPicPr>
          <p:cNvPr id="34" name="Image 3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8E19346-825C-E894-A165-3DE2E032AD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33164" y="5508920"/>
            <a:ext cx="2259310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174455-4C23-2E92-7D38-CE060B39A8B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12092" y="6225998"/>
            <a:ext cx="540000" cy="54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66A8D7-5E40-FE71-04C6-816D1449C59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9874" b="15619"/>
          <a:stretch/>
        </p:blipFill>
        <p:spPr>
          <a:xfrm>
            <a:off x="10021147" y="6225998"/>
            <a:ext cx="1488184" cy="54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5F419D-6E92-FBF0-939E-B73F2F4150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01374" y="6225998"/>
            <a:ext cx="1800423" cy="5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1EF13B-F9A9-C984-E061-717B4F5F5B72}"/>
              </a:ext>
            </a:extLst>
          </p:cNvPr>
          <p:cNvSpPr/>
          <p:nvPr/>
        </p:nvSpPr>
        <p:spPr>
          <a:xfrm>
            <a:off x="-1524" y="1503406"/>
            <a:ext cx="12192000" cy="381861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E3C29F-289D-A4EC-D8C2-1946998BBFB4}"/>
              </a:ext>
            </a:extLst>
          </p:cNvPr>
          <p:cNvSpPr txBox="1"/>
          <p:nvPr/>
        </p:nvSpPr>
        <p:spPr>
          <a:xfrm>
            <a:off x="396493" y="1964848"/>
            <a:ext cx="116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Future?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899005C-F8A7-9F5A-5DD1-28CF7182BBF7}"/>
              </a:ext>
            </a:extLst>
          </p:cNvPr>
          <p:cNvSpPr txBox="1"/>
          <p:nvPr/>
        </p:nvSpPr>
        <p:spPr>
          <a:xfrm>
            <a:off x="1989340" y="2593497"/>
            <a:ext cx="82157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Taking account of advanced tampering tools (deep fake generative models):</a:t>
            </a:r>
          </a:p>
          <a:p>
            <a:r>
              <a:rPr lang="en-US" sz="2000" b="1" i="1" dirty="0"/>
              <a:t> </a:t>
            </a:r>
          </a:p>
          <a:p>
            <a:r>
              <a:rPr lang="en-US" sz="2000" b="1" i="1" dirty="0"/>
              <a:t>Very efficient to generate very realistic fake synthetic data (security issue)</a:t>
            </a:r>
          </a:p>
          <a:p>
            <a:endParaRPr lang="en-US" sz="2000" b="1" i="1" dirty="0"/>
          </a:p>
          <a:p>
            <a:r>
              <a:rPr lang="en-US" sz="2000" b="1" i="1" dirty="0"/>
              <a:t>But… </a:t>
            </a:r>
          </a:p>
          <a:p>
            <a:endParaRPr lang="en-US" sz="2000" b="1" i="1" dirty="0"/>
          </a:p>
          <a:p>
            <a:r>
              <a:rPr lang="en-US" sz="2000" b="1" i="1" dirty="0"/>
              <a:t>A feasible tool to create sufficient and large datasets for research purposes</a:t>
            </a:r>
          </a:p>
        </p:txBody>
      </p:sp>
    </p:spTree>
    <p:extLst>
      <p:ext uri="{BB962C8B-B14F-4D97-AF65-F5344CB8AC3E}">
        <p14:creationId xmlns:p14="http://schemas.microsoft.com/office/powerpoint/2010/main" val="3187719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85F1705ABA84892C591434D4683CF" ma:contentTypeVersion="14" ma:contentTypeDescription="Crée un document." ma:contentTypeScope="" ma:versionID="1725917a29ffb5be5aa22daf82679d80">
  <xsd:schema xmlns:xsd="http://www.w3.org/2001/XMLSchema" xmlns:xs="http://www.w3.org/2001/XMLSchema" xmlns:p="http://schemas.microsoft.com/office/2006/metadata/properties" xmlns:ns3="3cdb58f6-043c-43d4-917a-64e08b9195de" xmlns:ns4="6479383f-2166-43ac-b1eb-1b7b02bb8616" targetNamespace="http://schemas.microsoft.com/office/2006/metadata/properties" ma:root="true" ma:fieldsID="daa44bb8b264efa5566ce5a04b2f9784" ns3:_="" ns4:_="">
    <xsd:import namespace="3cdb58f6-043c-43d4-917a-64e08b9195de"/>
    <xsd:import namespace="6479383f-2166-43ac-b1eb-1b7b02bb86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b58f6-043c-43d4-917a-64e08b919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9383f-2166-43ac-b1eb-1b7b02bb8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4F943E-8B60-4544-827E-631C0A506D14}">
  <ds:schemaRefs>
    <ds:schemaRef ds:uri="6479383f-2166-43ac-b1eb-1b7b02bb8616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3cdb58f6-043c-43d4-917a-64e08b9195d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12F680-1496-4E04-8674-59F48B0FF8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B91A61-6A47-400F-B9FE-EC037EF46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db58f6-043c-43d4-917a-64e08b9195de"/>
    <ds:schemaRef ds:uri="6479383f-2166-43ac-b1eb-1b7b02bb8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278</Words>
  <Application>Microsoft Macintosh PowerPoint</Application>
  <PresentationFormat>Grand écran</PresentationFormat>
  <Paragraphs>48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Nunito Sans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Mondou</dc:creator>
  <cp:lastModifiedBy>Kais Rouis</cp:lastModifiedBy>
  <cp:revision>71</cp:revision>
  <dcterms:created xsi:type="dcterms:W3CDTF">2022-04-22T13:41:55Z</dcterms:created>
  <dcterms:modified xsi:type="dcterms:W3CDTF">2022-05-25T09:50:41Z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0x010100A6C85F1705ABA84892C591434D4683CF</vt:lpwstr>
  </property>
</Properties>
</file>