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sldIdLst>
    <p:sldId id="261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919AB9-5CB1-4BD5-AD78-F59B4F4F27EB}" v="7" dt="2022-05-24T22:23:12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 autoAdjust="0"/>
    <p:restoredTop sz="64136"/>
  </p:normalViewPr>
  <p:slideViewPr>
    <p:cSldViewPr snapToGrid="0" snapToObjects="1">
      <p:cViewPr varScale="1">
        <p:scale>
          <a:sx n="60" d="100"/>
          <a:sy n="60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A7140-90B8-4678-9A55-701810680996}" type="datetimeFigureOut">
              <a:rPr lang="fr-FR" smtClean="0"/>
              <a:t>06/06/2022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FE2D8-00AE-4B39-A88F-292469E57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26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52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Today, application are focused on digitization process </a:t>
            </a:r>
          </a:p>
          <a:p>
            <a:r>
              <a:rPr lang="fr-FR"/>
              <a:t>We pointed out : issues, needs and we highlighted emerging applications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88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85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72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84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332624-FCAE-9426-45ED-3E2B63006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702685-24A6-9751-999E-4FC3001DB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4C2CB9-7E10-0F71-B925-FCBC405CC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2E6164-A35E-6B3F-C307-7967F9E7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96EB9A-9B6F-32D6-9904-867EE141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75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D161E-6A14-299C-0886-E601D23D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489BB8-C980-C51C-6D03-03B539D2B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D0B51E-72F6-E12D-9843-54B5332AF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75DFD9-F080-A644-26D4-E200D530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6B2A27-EABE-DBDA-FE4D-5F08083A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36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1F77BDC-F5F9-7A8A-BC57-4FD865E4E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018F8C-4FA9-DF26-7B85-16FE7CD4B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1CB143-A7E0-FB60-2443-DDAEE414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F44952-3866-67CC-FE00-F0580C4D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C37BE2-635A-20DA-36B9-3C744496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17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135116-5F0B-0C32-6DEC-4CB88049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415"/>
            <a:ext cx="10515600" cy="100727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314DBB-6FB9-1814-21E0-B3BC33F76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223BF0-545C-5772-BFD6-69738440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2FD4A5-01EF-6636-B661-338076F46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IAPR INTERNATIONAL WORKSHOP ON DOCUMENT ANALYSIS SYSTEMS – La Rochelle, France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054CA-594F-0321-8795-36A605AB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1172517" y="95616"/>
            <a:ext cx="9846967" cy="671771"/>
            <a:chOff x="790809" y="724314"/>
            <a:chExt cx="9846967" cy="671771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43AC47A-0A43-AE4F-D0A5-5AC0F13140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0057" r="10378"/>
            <a:stretch/>
          </p:blipFill>
          <p:spPr>
            <a:xfrm>
              <a:off x="8821696" y="724314"/>
              <a:ext cx="1816080" cy="671771"/>
            </a:xfrm>
            <a:prstGeom prst="rect">
              <a:avLst/>
            </a:prstGeom>
          </p:spPr>
        </p:pic>
        <p:pic>
          <p:nvPicPr>
            <p:cNvPr id="8" name="Image 7" descr="Une image contenant texte, clipart, graphiques vectoriels&#10;&#10;Description générée automatiquement">
              <a:extLst>
                <a:ext uri="{FF2B5EF4-FFF2-40B4-BE49-F238E27FC236}">
                  <a16:creationId xmlns:a16="http://schemas.microsoft.com/office/drawing/2014/main" id="{7AEE130F-ED50-3920-E0CC-4CC23E72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28784" y="826364"/>
              <a:ext cx="1131403" cy="503828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379BC68-68EE-1B09-67CC-97B253841C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59918" y="808285"/>
              <a:ext cx="944741" cy="503828"/>
            </a:xfrm>
            <a:prstGeom prst="rect">
              <a:avLst/>
            </a:prstGeom>
          </p:spPr>
        </p:pic>
        <p:pic>
          <p:nvPicPr>
            <p:cNvPr id="10" name="Image 9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83D23C06-830D-673C-645F-9280D13A09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90809" y="808285"/>
              <a:ext cx="503828" cy="503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925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79DF5-1630-64AD-6903-27894F91B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389CE9-5B1C-99AD-4661-8BF04C987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6268E6-2CC5-3224-1F25-3E370E21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ADB106-D81F-C072-99CA-C462B337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419CC4-0D69-E4A1-3BC8-5498B8F4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59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A07F4-D4CC-03B7-1678-F788B1B3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A98731-D3CF-C7C2-0357-8641596D7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D3EC44-D904-0961-79EA-C5D202429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2BB7AA-6D54-B3CD-AF5F-3E3D977E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BE7AE5-2D0B-2D93-E065-757D7E50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BC9A6E-BDC6-1E16-1506-1905B7CD9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5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EA6DC-1732-22BE-D93D-FDB3C6D8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DE8709-A313-42E0-71E2-A190B4863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B807B1-006C-CC41-BECE-DBF45FC58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A3A2EDE-DF02-68D1-66D1-311431FC5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9D91B0-DC5A-8E66-3183-FA7A11FB6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A8CC1F3-AA02-0494-FF5D-72E7BD6B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AB33B98-9EBE-5B5E-AFF6-C080E78B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B8D0E3-DFB4-486C-E4AF-8BC12B92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60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E7C7D2-BB3D-C7D6-6C66-AFE572C7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2D97AD-0195-3639-D6C1-A193BB97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9CE0C1-C8E5-871D-39E0-C423A969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507C91-4461-DCED-0683-A6E44EE2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30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B0A1DE-234B-2DB5-27B0-C00E671D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B3D777-D26C-3B78-B3F8-C07A0D7C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E68BC8-3A4A-3AB1-DFE4-509DB7DA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4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A5189-C425-9461-29AD-8043EE44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FE42F5-71B1-DDB8-0B96-2C79B4959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FED786-02DF-22D0-E5B8-315587338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9F714F-6EF0-B6E2-07B3-375F3A3B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65235F-7967-FF51-F21B-96674281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D80570-03BD-2EBA-DE7D-AB2EC4E4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16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8BDD8-BDB4-8238-DBE0-A1359F2B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1F978AB-51F4-9BC0-F4D0-28FF564B3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77B1C7-7028-0924-AD8F-AD40E080B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B33746-E4A3-A504-0F14-B6BE2361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EA342F-4135-EF20-EA62-B07FF8EC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E816BB-5EFC-4D01-1EA2-632E3243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81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97636A-0B07-056A-E3EC-E7226C42A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01A7B4-CE60-65A6-9D28-BD3AA128D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973AAB-68F6-B040-161E-8416CF227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23/05/2022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99D1B6-6E4B-DA52-3788-E0BC3D40B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E357DB-46FA-069D-8BCB-AFFD31676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16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3AC47A-0A43-AE4F-D0A5-5AC0F13140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7" r="10378"/>
          <a:stretch/>
        </p:blipFill>
        <p:spPr>
          <a:xfrm>
            <a:off x="7783271" y="13624"/>
            <a:ext cx="3892930" cy="1440000"/>
          </a:xfrm>
          <a:prstGeom prst="rect">
            <a:avLst/>
          </a:prstGeom>
        </p:spPr>
      </p:pic>
      <p:pic>
        <p:nvPicPr>
          <p:cNvPr id="18" name="Image 17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7AEE130F-ED50-3920-E0CC-4CC23E724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854" y="211703"/>
            <a:ext cx="2425263" cy="1080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379BC68-68EE-1B09-67CC-97B253841C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9720" y="193624"/>
            <a:ext cx="2025137" cy="1080000"/>
          </a:xfrm>
          <a:prstGeom prst="rect">
            <a:avLst/>
          </a:prstGeom>
        </p:spPr>
      </p:pic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3D23C06-830D-673C-645F-9280D13A0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23" y="193624"/>
            <a:ext cx="1080000" cy="108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B3AFFB-6700-4C64-B2D8-B2B77979D513}"/>
              </a:ext>
            </a:extLst>
          </p:cNvPr>
          <p:cNvSpPr/>
          <p:nvPr/>
        </p:nvSpPr>
        <p:spPr>
          <a:xfrm>
            <a:off x="-3048" y="1535980"/>
            <a:ext cx="121935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dirty="0">
                <a:latin typeface="Nunito Sans" panose="020F0502020204030204" pitchFamily="34" charset="0"/>
              </a:rPr>
              <a:t>Discussion group 2:</a:t>
            </a:r>
          </a:p>
          <a:p>
            <a:pPr algn="ctr"/>
            <a:endParaRPr lang="fr-FR" sz="2500" b="1" i="0" u="none" strike="noStrike" dirty="0">
              <a:effectLst/>
              <a:latin typeface="Nunito Sans" panose="020F0502020204030204" pitchFamily="34" charset="0"/>
            </a:endParaRPr>
          </a:p>
          <a:p>
            <a:pPr algn="ctr"/>
            <a:r>
              <a:rPr lang="fr-FR" sz="4800" dirty="0" err="1">
                <a:solidFill>
                  <a:prstClr val="black"/>
                </a:solidFill>
                <a:latin typeface="Nunito Sans" panose="020F0502020204030204" pitchFamily="34" charset="0"/>
              </a:rPr>
              <a:t>Emerging</a:t>
            </a:r>
            <a:r>
              <a:rPr lang="fr-FR" sz="4800" dirty="0">
                <a:solidFill>
                  <a:prstClr val="black"/>
                </a:solidFill>
                <a:latin typeface="Nunito Sans" panose="020F0502020204030204" pitchFamily="34" charset="0"/>
              </a:rPr>
              <a:t> Applications in </a:t>
            </a:r>
            <a:r>
              <a:rPr lang="fr-FR" sz="4800" dirty="0" err="1">
                <a:solidFill>
                  <a:prstClr val="black"/>
                </a:solidFill>
                <a:latin typeface="Nunito Sans" panose="020F0502020204030204" pitchFamily="34" charset="0"/>
              </a:rPr>
              <a:t>Industry</a:t>
            </a:r>
            <a:endParaRPr lang="fr-FR" sz="4800" dirty="0">
              <a:solidFill>
                <a:prstClr val="black"/>
              </a:solidFill>
              <a:latin typeface="Nunito Sans" panose="020F0502020204030204" pitchFamily="34" charset="0"/>
            </a:endParaRPr>
          </a:p>
          <a:p>
            <a:pPr algn="ctr"/>
            <a:endParaRPr lang="fr-FR" sz="1000" b="1" dirty="0">
              <a:latin typeface="Nunito Sans" panose="020F0502020204030204" pitchFamily="34" charset="0"/>
            </a:endParaRPr>
          </a:p>
          <a:p>
            <a:pPr algn="ctr"/>
            <a:r>
              <a:rPr lang="fr-FR" sz="4800" u="sng" strike="noStrike" dirty="0">
                <a:effectLst/>
                <a:latin typeface="Nunito Sans" panose="020F0502020204030204" pitchFamily="34" charset="0"/>
              </a:rPr>
              <a:t>Chair:</a:t>
            </a:r>
            <a:r>
              <a:rPr lang="fr-FR" sz="4800" strike="noStrike" dirty="0">
                <a:effectLst/>
                <a:latin typeface="Nunito Sans" panose="020F0502020204030204" pitchFamily="34" charset="0"/>
              </a:rPr>
              <a:t> Dr. </a:t>
            </a:r>
            <a:r>
              <a:rPr lang="fr-FR" sz="4800" dirty="0">
                <a:latin typeface="Nunito Sans" panose="020F0502020204030204" pitchFamily="34" charset="0"/>
              </a:rPr>
              <a:t>Vincent Poulain d'Andecy</a:t>
            </a:r>
            <a:endParaRPr lang="fr-FR" sz="4800" strike="noStrike" dirty="0">
              <a:effectLst/>
              <a:latin typeface="Nunito Sans" panose="020F0502020204030204" pitchFamily="34" charset="0"/>
            </a:endParaRPr>
          </a:p>
          <a:p>
            <a:pPr algn="ctr"/>
            <a:endParaRPr lang="fr-FR" sz="500" strike="noStrike" dirty="0">
              <a:effectLst/>
              <a:latin typeface="Nunito Sans" panose="020F0502020204030204" pitchFamily="34" charset="0"/>
            </a:endParaRPr>
          </a:p>
          <a:p>
            <a:pPr algn="ctr"/>
            <a:r>
              <a:rPr lang="fr-FR" sz="4200" i="1" u="sng" dirty="0">
                <a:latin typeface="Nunito Sans" panose="020F0502020204030204" pitchFamily="34" charset="0"/>
              </a:rPr>
              <a:t>Scribe</a:t>
            </a:r>
            <a:r>
              <a:rPr lang="fr-FR" sz="4200" i="1" dirty="0">
                <a:latin typeface="Nunito Sans" panose="020F0502020204030204" pitchFamily="34" charset="0"/>
              </a:rPr>
              <a:t>: </a:t>
            </a:r>
            <a:r>
              <a:rPr lang="fr-FR" sz="4200" i="1" dirty="0" err="1">
                <a:latin typeface="Nunito Sans" panose="020F0502020204030204" pitchFamily="34" charset="0"/>
              </a:rPr>
              <a:t>Ass</a:t>
            </a:r>
            <a:r>
              <a:rPr lang="fr-FR" sz="4200" i="1" dirty="0">
                <a:latin typeface="Nunito Sans" panose="020F0502020204030204" pitchFamily="34" charset="0"/>
              </a:rPr>
              <a:t>. Prof. Muriel </a:t>
            </a:r>
            <a:r>
              <a:rPr lang="fr-FR" sz="4200" i="1" dirty="0" err="1">
                <a:latin typeface="Nunito Sans" panose="020F0502020204030204" pitchFamily="34" charset="0"/>
              </a:rPr>
              <a:t>Visani</a:t>
            </a:r>
            <a:r>
              <a:rPr lang="fr-FR" sz="4200" i="1" dirty="0">
                <a:latin typeface="Nunito Sans" panose="020F0502020204030204" pitchFamily="34" charset="0"/>
              </a:rPr>
              <a:t> </a:t>
            </a:r>
            <a:endParaRPr lang="fr-FR" sz="4200" i="1" strike="noStrike" dirty="0">
              <a:effectLst/>
              <a:latin typeface="Nunito Sans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B81E7D-DDCD-F4C4-3A69-D4C3D2375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0466" y="6225998"/>
            <a:ext cx="1772308" cy="54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A63F347-4DC1-DC66-D374-7254829048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0729" y="5508920"/>
            <a:ext cx="1164944" cy="54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E25BD2-6171-73BC-F9A1-A198364FE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493" y="5504009"/>
            <a:ext cx="1956227" cy="540000"/>
          </a:xfrm>
          <a:prstGeom prst="rect">
            <a:avLst/>
          </a:prstGeom>
        </p:spPr>
      </p:pic>
      <p:pic>
        <p:nvPicPr>
          <p:cNvPr id="16" name="Image 15" descr="Une image contenant texte, jauge, sombre&#10;&#10;Description générée automatiquement">
            <a:extLst>
              <a:ext uri="{FF2B5EF4-FFF2-40B4-BE49-F238E27FC236}">
                <a16:creationId xmlns:a16="http://schemas.microsoft.com/office/drawing/2014/main" id="{7A349DB8-DF6C-C26C-2FBD-19C9317AAB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6739" y="6225998"/>
            <a:ext cx="1178182" cy="54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EE51D82-D241-E197-D5BD-7D66841434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5085" y="5513477"/>
            <a:ext cx="1450070" cy="540000"/>
          </a:xfrm>
          <a:prstGeom prst="rect">
            <a:avLst/>
          </a:prstGeom>
        </p:spPr>
      </p:pic>
      <p:pic>
        <p:nvPicPr>
          <p:cNvPr id="28" name="Image 2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CA51337-4E99-5962-F1F6-D4A2591247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294" y="6225998"/>
            <a:ext cx="2053071" cy="54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8236DFD-1188-1993-432D-2C76362DA4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7076" y="5508920"/>
            <a:ext cx="1800000" cy="540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893E32D-4FAF-F290-CED8-6F28A825EE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3682" y="5512894"/>
            <a:ext cx="775385" cy="540000"/>
          </a:xfrm>
          <a:prstGeom prst="rect">
            <a:avLst/>
          </a:prstGeom>
        </p:spPr>
      </p:pic>
      <p:pic>
        <p:nvPicPr>
          <p:cNvPr id="34" name="Image 3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8E19346-825C-E894-A165-3DE2E032AD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33164" y="5508920"/>
            <a:ext cx="2259310" cy="54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174455-4C23-2E92-7D38-CE060B39A8B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2092" y="6225998"/>
            <a:ext cx="540000" cy="54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C66A8D7-5E40-FE71-04C6-816D1449C59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9874" b="15619"/>
          <a:stretch/>
        </p:blipFill>
        <p:spPr>
          <a:xfrm>
            <a:off x="10021147" y="6225998"/>
            <a:ext cx="1488184" cy="54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5F419D-6E92-FBF0-939E-B73F2F4150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01374" y="6225998"/>
            <a:ext cx="1800423" cy="54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1EF13B-F9A9-C984-E061-717B4F5F5B72}"/>
              </a:ext>
            </a:extLst>
          </p:cNvPr>
          <p:cNvSpPr/>
          <p:nvPr/>
        </p:nvSpPr>
        <p:spPr>
          <a:xfrm>
            <a:off x="-1524" y="1503406"/>
            <a:ext cx="12192000" cy="381861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2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92F43F-BD0D-461F-895C-9CF6997FB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MANY THANKS TO THE LARGE AUDIENCE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24BB8C-6DF0-4401-95D0-336E85A9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15DD24-327A-4AB5-B943-A9497EB5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IAPR INTERNATIONAL WORKSHOP ON DOCUMENT ANALYSIS SYSTEMS – La Rochelle, France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EFBB18-6B4C-4E95-9AA7-078A57F1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2</a:t>
            </a:fld>
            <a:endParaRPr lang="fr-FR"/>
          </a:p>
        </p:txBody>
      </p:sp>
      <p:pic>
        <p:nvPicPr>
          <p:cNvPr id="1026" name="Picture 2" descr="c9330df1-834e-4086-a9c0-34cdee571d87@FRAP264">
            <a:extLst>
              <a:ext uri="{FF2B5EF4-FFF2-40B4-BE49-F238E27FC236}">
                <a16:creationId xmlns:a16="http://schemas.microsoft.com/office/drawing/2014/main" id="{30402797-698E-4D60-8E1D-EB0B8CF79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t="7384" r="5417" b="15086"/>
          <a:stretch/>
        </p:blipFill>
        <p:spPr bwMode="auto">
          <a:xfrm>
            <a:off x="1102453" y="1485392"/>
            <a:ext cx="10054825" cy="479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00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0F29-0933-4FA4-9340-4C941D91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Concerns</a:t>
            </a:r>
            <a:r>
              <a:rPr lang="fr-FR" dirty="0"/>
              <a:t> and issues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38E59B-B7E9-4906-87F1-AAE0CFE9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CF9D39-3626-4262-B183-61B8D056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IAPR INTERNATIONAL WORKSHOP ON DOCUMENT ANALYSIS SYSTEMS – La Rochelle, France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7136B0-F23C-4A27-B114-0425590C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2" descr="c9330df1-834e-4086-a9c0-34cdee571d87@FRAP264">
            <a:extLst>
              <a:ext uri="{FF2B5EF4-FFF2-40B4-BE49-F238E27FC236}">
                <a16:creationId xmlns:a16="http://schemas.microsoft.com/office/drawing/2014/main" id="{74A401E3-F6D2-48B2-B800-E761FA950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t="7384" r="5417" b="15086"/>
          <a:stretch/>
        </p:blipFill>
        <p:spPr bwMode="auto">
          <a:xfrm>
            <a:off x="1102453" y="1485392"/>
            <a:ext cx="10054825" cy="479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21ED3D0-12BE-44D4-AD69-7D8EE94E4E6B}"/>
              </a:ext>
            </a:extLst>
          </p:cNvPr>
          <p:cNvSpPr txBox="1"/>
          <p:nvPr/>
        </p:nvSpPr>
        <p:spPr>
          <a:xfrm>
            <a:off x="1102453" y="2448231"/>
            <a:ext cx="3107408" cy="36933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FF00FF"/>
                </a:highlight>
              </a:rPr>
              <a:t>Document exchanges</a:t>
            </a:r>
          </a:p>
          <a:p>
            <a:pPr algn="ctr"/>
            <a:r>
              <a:rPr lang="fr-FR" dirty="0" err="1">
                <a:highlight>
                  <a:srgbClr val="FF00FF"/>
                </a:highlight>
              </a:rPr>
              <a:t>with</a:t>
            </a:r>
            <a:r>
              <a:rPr lang="fr-FR" dirty="0">
                <a:highlight>
                  <a:srgbClr val="FF00FF"/>
                </a:highlight>
              </a:rPr>
              <a:t> </a:t>
            </a:r>
            <a:r>
              <a:rPr lang="fr-FR" dirty="0" err="1">
                <a:highlight>
                  <a:srgbClr val="FF00FF"/>
                </a:highlight>
              </a:rPr>
              <a:t>heterogeneous</a:t>
            </a:r>
            <a:r>
              <a:rPr lang="fr-FR" dirty="0">
                <a:highlight>
                  <a:srgbClr val="FF00FF"/>
                </a:highlight>
              </a:rPr>
              <a:t> content</a:t>
            </a:r>
          </a:p>
          <a:p>
            <a:pPr algn="ctr"/>
            <a:r>
              <a:rPr lang="fr-FR" dirty="0">
                <a:highlight>
                  <a:srgbClr val="FFFF00"/>
                </a:highlight>
              </a:rPr>
              <a:t>PDF</a:t>
            </a:r>
          </a:p>
          <a:p>
            <a:pPr algn="ctr"/>
            <a:r>
              <a:rPr lang="fr-FR" dirty="0">
                <a:highlight>
                  <a:srgbClr val="FFFF00"/>
                </a:highlight>
              </a:rPr>
              <a:t>Emails</a:t>
            </a:r>
          </a:p>
          <a:p>
            <a:pPr algn="ctr"/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>
                <a:highlight>
                  <a:srgbClr val="FF00FF"/>
                </a:highlight>
              </a:rPr>
              <a:t>Exploitation issues</a:t>
            </a:r>
          </a:p>
          <a:p>
            <a:pPr algn="ctr"/>
            <a:r>
              <a:rPr lang="fr-FR" dirty="0" err="1">
                <a:highlight>
                  <a:srgbClr val="FFFF00"/>
                </a:highlight>
              </a:rPr>
              <a:t>Explanability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>
                <a:highlight>
                  <a:srgbClr val="FFFF00"/>
                </a:highlight>
              </a:rPr>
              <a:t>Small </a:t>
            </a:r>
            <a:r>
              <a:rPr lang="fr-FR" dirty="0" err="1">
                <a:highlight>
                  <a:srgbClr val="FFFF00"/>
                </a:highlight>
              </a:rPr>
              <a:t>datasets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 err="1">
                <a:highlight>
                  <a:srgbClr val="FFFF00"/>
                </a:highlight>
              </a:rPr>
              <a:t>Frugality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 err="1">
                <a:highlight>
                  <a:srgbClr val="FFFF00"/>
                </a:highlight>
              </a:rPr>
              <a:t>Interoperability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 err="1">
                <a:highlight>
                  <a:srgbClr val="FFFF00"/>
                </a:highlight>
              </a:rPr>
              <a:t>Privacy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endParaRPr lang="fr-FR" dirty="0">
              <a:highlight>
                <a:srgbClr val="FFFF00"/>
              </a:highlight>
            </a:endParaRPr>
          </a:p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3121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0F29-0933-4FA4-9340-4C941D91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Needs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38E59B-B7E9-4906-87F1-AAE0CFE9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CF9D39-3626-4262-B183-61B8D056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IAPR INTERNATIONAL WORKSHOP ON DOCUMENT ANALYSIS SYSTEMS – La Rochelle, France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7136B0-F23C-4A27-B114-0425590C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4</a:t>
            </a:fld>
            <a:endParaRPr lang="fr-FR"/>
          </a:p>
        </p:txBody>
      </p:sp>
      <p:pic>
        <p:nvPicPr>
          <p:cNvPr id="7" name="Picture 2" descr="c9330df1-834e-4086-a9c0-34cdee571d87@FRAP264">
            <a:extLst>
              <a:ext uri="{FF2B5EF4-FFF2-40B4-BE49-F238E27FC236}">
                <a16:creationId xmlns:a16="http://schemas.microsoft.com/office/drawing/2014/main" id="{74A401E3-F6D2-48B2-B800-E761FA950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t="7384" r="5417" b="15086"/>
          <a:stretch/>
        </p:blipFill>
        <p:spPr bwMode="auto">
          <a:xfrm>
            <a:off x="1102453" y="1485392"/>
            <a:ext cx="10054825" cy="479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6F10C05-F768-49C4-A5EF-5072FA5D15D5}"/>
              </a:ext>
            </a:extLst>
          </p:cNvPr>
          <p:cNvSpPr txBox="1"/>
          <p:nvPr/>
        </p:nvSpPr>
        <p:spPr>
          <a:xfrm>
            <a:off x="4362261" y="2037830"/>
            <a:ext cx="2810064" cy="4247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FF00FF"/>
                </a:highlight>
              </a:rPr>
              <a:t>Help </a:t>
            </a:r>
            <a:r>
              <a:rPr lang="fr-FR" dirty="0" err="1">
                <a:highlight>
                  <a:srgbClr val="FF00FF"/>
                </a:highlight>
              </a:rPr>
              <a:t>decision</a:t>
            </a:r>
            <a:r>
              <a:rPr lang="fr-FR" dirty="0">
                <a:highlight>
                  <a:srgbClr val="FF00FF"/>
                </a:highlight>
              </a:rPr>
              <a:t> </a:t>
            </a:r>
            <a:r>
              <a:rPr lang="fr-FR" dirty="0" err="1">
                <a:highlight>
                  <a:srgbClr val="FF00FF"/>
                </a:highlight>
              </a:rPr>
              <a:t>making</a:t>
            </a:r>
            <a:endParaRPr lang="fr-FR" dirty="0">
              <a:highlight>
                <a:srgbClr val="FF00FF"/>
              </a:highlight>
            </a:endParaRPr>
          </a:p>
          <a:p>
            <a:pPr algn="ctr"/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 err="1">
                <a:highlight>
                  <a:srgbClr val="FFFF00"/>
                </a:highlight>
              </a:rPr>
              <a:t>Insurance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 err="1">
                <a:highlight>
                  <a:srgbClr val="FFFF00"/>
                </a:highlight>
              </a:rPr>
              <a:t>Forgery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>
                <a:highlight>
                  <a:srgbClr val="FFFF00"/>
                </a:highlight>
              </a:rPr>
              <a:t>Document </a:t>
            </a:r>
            <a:r>
              <a:rPr lang="fr-FR" dirty="0" err="1">
                <a:highlight>
                  <a:srgbClr val="FFFF00"/>
                </a:highlight>
              </a:rPr>
              <a:t>summarization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 err="1">
                <a:highlight>
                  <a:srgbClr val="FFFF00"/>
                </a:highlight>
              </a:rPr>
              <a:t>Specificities</a:t>
            </a:r>
            <a:r>
              <a:rPr lang="fr-FR" dirty="0">
                <a:highlight>
                  <a:srgbClr val="FFFF00"/>
                </a:highlight>
              </a:rPr>
              <a:t> of </a:t>
            </a:r>
            <a:r>
              <a:rPr lang="fr-FR" dirty="0" err="1">
                <a:highlight>
                  <a:srgbClr val="FFFF00"/>
                </a:highlight>
              </a:rPr>
              <a:t>small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>
                <a:highlight>
                  <a:srgbClr val="FFFF00"/>
                </a:highlight>
              </a:rPr>
              <a:t>companies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>
                <a:highlight>
                  <a:srgbClr val="FF00FF"/>
                </a:highlight>
              </a:rPr>
              <a:t>Need for an alternative to the PDF format / new standards?</a:t>
            </a:r>
          </a:p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442247C-6B26-4F4C-815F-D204881B90E6}"/>
              </a:ext>
            </a:extLst>
          </p:cNvPr>
          <p:cNvSpPr txBox="1"/>
          <p:nvPr/>
        </p:nvSpPr>
        <p:spPr>
          <a:xfrm>
            <a:off x="1102453" y="2448231"/>
            <a:ext cx="3107408" cy="36933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FF00FF"/>
                </a:highlight>
              </a:rPr>
              <a:t>Document exchanges</a:t>
            </a:r>
          </a:p>
          <a:p>
            <a:pPr algn="ctr"/>
            <a:r>
              <a:rPr lang="fr-FR" dirty="0" err="1">
                <a:highlight>
                  <a:srgbClr val="FF00FF"/>
                </a:highlight>
              </a:rPr>
              <a:t>with</a:t>
            </a:r>
            <a:r>
              <a:rPr lang="fr-FR" dirty="0">
                <a:highlight>
                  <a:srgbClr val="FF00FF"/>
                </a:highlight>
              </a:rPr>
              <a:t> </a:t>
            </a:r>
            <a:r>
              <a:rPr lang="fr-FR" dirty="0" err="1">
                <a:highlight>
                  <a:srgbClr val="FF00FF"/>
                </a:highlight>
              </a:rPr>
              <a:t>heterogeneous</a:t>
            </a:r>
            <a:r>
              <a:rPr lang="fr-FR" dirty="0">
                <a:highlight>
                  <a:srgbClr val="FF00FF"/>
                </a:highlight>
              </a:rPr>
              <a:t> content</a:t>
            </a:r>
          </a:p>
          <a:p>
            <a:pPr algn="ctr"/>
            <a:r>
              <a:rPr lang="fr-FR" dirty="0">
                <a:highlight>
                  <a:srgbClr val="FFFF00"/>
                </a:highlight>
              </a:rPr>
              <a:t>PDF</a:t>
            </a:r>
          </a:p>
          <a:p>
            <a:pPr algn="ctr"/>
            <a:r>
              <a:rPr lang="fr-FR" dirty="0">
                <a:highlight>
                  <a:srgbClr val="FFFF00"/>
                </a:highlight>
              </a:rPr>
              <a:t>Emails</a:t>
            </a:r>
          </a:p>
          <a:p>
            <a:pPr algn="ctr"/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>
                <a:highlight>
                  <a:srgbClr val="FF00FF"/>
                </a:highlight>
              </a:rPr>
              <a:t>Exploitation issues</a:t>
            </a:r>
          </a:p>
          <a:p>
            <a:pPr algn="ctr"/>
            <a:r>
              <a:rPr lang="fr-FR" dirty="0" err="1">
                <a:highlight>
                  <a:srgbClr val="FFFF00"/>
                </a:highlight>
              </a:rPr>
              <a:t>Explanability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>
                <a:highlight>
                  <a:srgbClr val="FFFF00"/>
                </a:highlight>
              </a:rPr>
              <a:t>Small </a:t>
            </a:r>
            <a:r>
              <a:rPr lang="fr-FR" dirty="0" err="1">
                <a:highlight>
                  <a:srgbClr val="FFFF00"/>
                </a:highlight>
              </a:rPr>
              <a:t>datasets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 err="1">
                <a:highlight>
                  <a:srgbClr val="FFFF00"/>
                </a:highlight>
              </a:rPr>
              <a:t>Frugality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 err="1">
                <a:highlight>
                  <a:srgbClr val="FFFF00"/>
                </a:highlight>
              </a:rPr>
              <a:t>Interoperability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 err="1">
                <a:highlight>
                  <a:srgbClr val="FFFF00"/>
                </a:highlight>
              </a:rPr>
              <a:t>Privacy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endParaRPr lang="fr-FR" dirty="0">
              <a:highlight>
                <a:srgbClr val="FFFF00"/>
              </a:highlight>
            </a:endParaRPr>
          </a:p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5702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0F29-0933-4FA4-9340-4C941D91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Current</a:t>
            </a:r>
            <a:r>
              <a:rPr lang="fr-FR" dirty="0"/>
              <a:t>/new applications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38E59B-B7E9-4906-87F1-AAE0CFE9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CF9D39-3626-4262-B183-61B8D056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IAPR INTERNATIONAL WORKSHOP ON DOCUMENT ANALYSIS SYSTEMS – La Rochelle, France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7136B0-F23C-4A27-B114-0425590C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5</a:t>
            </a:fld>
            <a:endParaRPr lang="fr-FR"/>
          </a:p>
        </p:txBody>
      </p:sp>
      <p:pic>
        <p:nvPicPr>
          <p:cNvPr id="7" name="Picture 2" descr="c9330df1-834e-4086-a9c0-34cdee571d87@FRAP264">
            <a:extLst>
              <a:ext uri="{FF2B5EF4-FFF2-40B4-BE49-F238E27FC236}">
                <a16:creationId xmlns:a16="http://schemas.microsoft.com/office/drawing/2014/main" id="{74A401E3-F6D2-48B2-B800-E761FA950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t="7384" r="5417" b="15086"/>
          <a:stretch/>
        </p:blipFill>
        <p:spPr bwMode="auto">
          <a:xfrm>
            <a:off x="1102453" y="1485392"/>
            <a:ext cx="10054825" cy="479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6B44929-F40D-4D69-A498-A4C29380A9CD}"/>
              </a:ext>
            </a:extLst>
          </p:cNvPr>
          <p:cNvSpPr txBox="1"/>
          <p:nvPr/>
        </p:nvSpPr>
        <p:spPr>
          <a:xfrm>
            <a:off x="7172325" y="2037830"/>
            <a:ext cx="3917221" cy="4247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00FF00"/>
                </a:highlight>
              </a:rPr>
              <a:t>Assistants</a:t>
            </a:r>
          </a:p>
          <a:p>
            <a:pPr algn="ctr"/>
            <a:r>
              <a:rPr lang="fr-FR" dirty="0">
                <a:highlight>
                  <a:srgbClr val="FFFF00"/>
                </a:highlight>
              </a:rPr>
              <a:t>Help interactive </a:t>
            </a:r>
            <a:r>
              <a:rPr lang="fr-FR" dirty="0" err="1">
                <a:highlight>
                  <a:srgbClr val="FFFF00"/>
                </a:highlight>
              </a:rPr>
              <a:t>decision</a:t>
            </a:r>
            <a:r>
              <a:rPr lang="fr-FR" dirty="0">
                <a:highlight>
                  <a:srgbClr val="FFFF00"/>
                </a:highlight>
              </a:rPr>
              <a:t>, VQA,…</a:t>
            </a:r>
          </a:p>
          <a:p>
            <a:pPr algn="ctr"/>
            <a:endParaRPr lang="fr-FR" dirty="0">
              <a:highlight>
                <a:srgbClr val="FFFF00"/>
              </a:highlight>
            </a:endParaRPr>
          </a:p>
          <a:p>
            <a:pPr algn="ctr"/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>
                <a:highlight>
                  <a:srgbClr val="00FF00"/>
                </a:highlight>
              </a:rPr>
              <a:t>Multi-source/</a:t>
            </a:r>
            <a:r>
              <a:rPr lang="fr-FR" dirty="0" err="1">
                <a:highlight>
                  <a:srgbClr val="00FF00"/>
                </a:highlight>
              </a:rPr>
              <a:t>multi-modal</a:t>
            </a:r>
            <a:r>
              <a:rPr lang="fr-FR" dirty="0">
                <a:highlight>
                  <a:srgbClr val="00FF00"/>
                </a:highlight>
              </a:rPr>
              <a:t> application</a:t>
            </a:r>
          </a:p>
          <a:p>
            <a:pPr algn="ctr"/>
            <a:r>
              <a:rPr lang="fr-FR" dirty="0" err="1">
                <a:highlight>
                  <a:srgbClr val="FFFF00"/>
                </a:highlight>
              </a:rPr>
              <a:t>Video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>
                <a:highlight>
                  <a:srgbClr val="FFFF00"/>
                </a:highlight>
              </a:rPr>
              <a:t>E-mail processing</a:t>
            </a:r>
          </a:p>
          <a:p>
            <a:pPr algn="r"/>
            <a:r>
              <a:rPr lang="fr-FR" dirty="0">
                <a:highlight>
                  <a:srgbClr val="00FFFF"/>
                </a:highlight>
              </a:rPr>
              <a:t>Business case linkage</a:t>
            </a:r>
          </a:p>
          <a:p>
            <a:pPr algn="r"/>
            <a:r>
              <a:rPr lang="fr-FR" dirty="0">
                <a:highlight>
                  <a:srgbClr val="00FFFF"/>
                </a:highlight>
              </a:rPr>
              <a:t>Dispatching</a:t>
            </a:r>
          </a:p>
          <a:p>
            <a:pPr algn="r"/>
            <a:r>
              <a:rPr lang="fr-FR" dirty="0">
                <a:highlight>
                  <a:srgbClr val="00FFFF"/>
                </a:highlight>
              </a:rPr>
              <a:t>Smart </a:t>
            </a:r>
            <a:r>
              <a:rPr lang="fr-FR" dirty="0" err="1">
                <a:highlight>
                  <a:srgbClr val="00FFFF"/>
                </a:highlight>
              </a:rPr>
              <a:t>archiving</a:t>
            </a:r>
            <a:endParaRPr lang="fr-FR" dirty="0">
              <a:highlight>
                <a:srgbClr val="00FFFF"/>
              </a:highlight>
            </a:endParaRPr>
          </a:p>
          <a:p>
            <a:pPr algn="r"/>
            <a:endParaRPr lang="fr-FR" dirty="0">
              <a:highlight>
                <a:srgbClr val="00FFFF"/>
              </a:highlight>
            </a:endParaRPr>
          </a:p>
          <a:p>
            <a:pPr algn="ctr"/>
            <a:r>
              <a:rPr lang="fr-FR" dirty="0" err="1">
                <a:highlight>
                  <a:srgbClr val="00FF00"/>
                </a:highlight>
              </a:rPr>
              <a:t>Refactoring</a:t>
            </a:r>
            <a:r>
              <a:rPr lang="fr-FR" dirty="0">
                <a:highlight>
                  <a:srgbClr val="00FF00"/>
                </a:highlight>
              </a:rPr>
              <a:t> of </a:t>
            </a:r>
            <a:r>
              <a:rPr lang="fr-FR" dirty="0" err="1">
                <a:highlight>
                  <a:srgbClr val="00FF00"/>
                </a:highlight>
              </a:rPr>
              <a:t>current</a:t>
            </a:r>
            <a:r>
              <a:rPr lang="fr-FR" dirty="0">
                <a:highlight>
                  <a:srgbClr val="00FF00"/>
                </a:highlight>
              </a:rPr>
              <a:t> applications with ECO-Algorithms</a:t>
            </a:r>
          </a:p>
          <a:p>
            <a:pPr algn="r"/>
            <a:endParaRPr lang="fr-FR" dirty="0">
              <a:highlight>
                <a:srgbClr val="00FFFF"/>
              </a:highlight>
            </a:endParaRPr>
          </a:p>
          <a:p>
            <a:pPr algn="r"/>
            <a:endParaRPr lang="fr-FR" dirty="0">
              <a:highlight>
                <a:srgbClr val="00FFFF"/>
              </a:highlight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1C9E292-9775-E6BA-2D0A-ACA427815D84}"/>
              </a:ext>
            </a:extLst>
          </p:cNvPr>
          <p:cNvSpPr txBox="1"/>
          <p:nvPr/>
        </p:nvSpPr>
        <p:spPr>
          <a:xfrm>
            <a:off x="1102453" y="2448231"/>
            <a:ext cx="3107408" cy="36933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FF00FF"/>
                </a:highlight>
              </a:rPr>
              <a:t>Document exchanges</a:t>
            </a:r>
          </a:p>
          <a:p>
            <a:pPr algn="ctr"/>
            <a:r>
              <a:rPr lang="fr-FR" dirty="0" err="1">
                <a:highlight>
                  <a:srgbClr val="FF00FF"/>
                </a:highlight>
              </a:rPr>
              <a:t>with</a:t>
            </a:r>
            <a:r>
              <a:rPr lang="fr-FR" dirty="0">
                <a:highlight>
                  <a:srgbClr val="FF00FF"/>
                </a:highlight>
              </a:rPr>
              <a:t> </a:t>
            </a:r>
            <a:r>
              <a:rPr lang="fr-FR" dirty="0" err="1">
                <a:highlight>
                  <a:srgbClr val="FF00FF"/>
                </a:highlight>
              </a:rPr>
              <a:t>heterogeneous</a:t>
            </a:r>
            <a:r>
              <a:rPr lang="fr-FR" dirty="0">
                <a:highlight>
                  <a:srgbClr val="FF00FF"/>
                </a:highlight>
              </a:rPr>
              <a:t> content</a:t>
            </a:r>
          </a:p>
          <a:p>
            <a:pPr algn="ctr"/>
            <a:r>
              <a:rPr lang="fr-FR" dirty="0">
                <a:highlight>
                  <a:srgbClr val="FFFF00"/>
                </a:highlight>
              </a:rPr>
              <a:t>PDF</a:t>
            </a:r>
          </a:p>
          <a:p>
            <a:pPr algn="ctr"/>
            <a:r>
              <a:rPr lang="fr-FR" dirty="0">
                <a:highlight>
                  <a:srgbClr val="FFFF00"/>
                </a:highlight>
              </a:rPr>
              <a:t>Emails</a:t>
            </a:r>
          </a:p>
          <a:p>
            <a:pPr algn="ctr"/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>
                <a:highlight>
                  <a:srgbClr val="FF00FF"/>
                </a:highlight>
              </a:rPr>
              <a:t>Exploitation issues</a:t>
            </a:r>
          </a:p>
          <a:p>
            <a:pPr algn="ctr"/>
            <a:r>
              <a:rPr lang="fr-FR" dirty="0" err="1">
                <a:highlight>
                  <a:srgbClr val="FFFF00"/>
                </a:highlight>
              </a:rPr>
              <a:t>Explanability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>
                <a:highlight>
                  <a:srgbClr val="FFFF00"/>
                </a:highlight>
              </a:rPr>
              <a:t>Small </a:t>
            </a:r>
            <a:r>
              <a:rPr lang="fr-FR" dirty="0" err="1">
                <a:highlight>
                  <a:srgbClr val="FFFF00"/>
                </a:highlight>
              </a:rPr>
              <a:t>datasets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 err="1">
                <a:highlight>
                  <a:srgbClr val="FFFF00"/>
                </a:highlight>
              </a:rPr>
              <a:t>Frugality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 err="1">
                <a:highlight>
                  <a:srgbClr val="FFFF00"/>
                </a:highlight>
              </a:rPr>
              <a:t>Interoperability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 err="1">
                <a:highlight>
                  <a:srgbClr val="FFFF00"/>
                </a:highlight>
              </a:rPr>
              <a:t>Privacy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endParaRPr lang="fr-FR" dirty="0">
              <a:highlight>
                <a:srgbClr val="FFFF00"/>
              </a:highlight>
            </a:endParaRPr>
          </a:p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8F03A16-D46A-997E-D43C-8A07D902222E}"/>
              </a:ext>
            </a:extLst>
          </p:cNvPr>
          <p:cNvSpPr txBox="1"/>
          <p:nvPr/>
        </p:nvSpPr>
        <p:spPr>
          <a:xfrm>
            <a:off x="4362261" y="2037830"/>
            <a:ext cx="2810064" cy="4247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FF00FF"/>
                </a:highlight>
              </a:rPr>
              <a:t>Help </a:t>
            </a:r>
            <a:r>
              <a:rPr lang="fr-FR" dirty="0" err="1">
                <a:highlight>
                  <a:srgbClr val="FF00FF"/>
                </a:highlight>
              </a:rPr>
              <a:t>decision</a:t>
            </a:r>
            <a:r>
              <a:rPr lang="fr-FR" dirty="0">
                <a:highlight>
                  <a:srgbClr val="FF00FF"/>
                </a:highlight>
              </a:rPr>
              <a:t> </a:t>
            </a:r>
            <a:r>
              <a:rPr lang="fr-FR" dirty="0" err="1">
                <a:highlight>
                  <a:srgbClr val="FF00FF"/>
                </a:highlight>
              </a:rPr>
              <a:t>making</a:t>
            </a:r>
            <a:endParaRPr lang="fr-FR" dirty="0">
              <a:highlight>
                <a:srgbClr val="FF00FF"/>
              </a:highlight>
            </a:endParaRPr>
          </a:p>
          <a:p>
            <a:pPr algn="ctr"/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 err="1">
                <a:highlight>
                  <a:srgbClr val="FFFF00"/>
                </a:highlight>
              </a:rPr>
              <a:t>Insurance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 err="1">
                <a:highlight>
                  <a:srgbClr val="FFFF00"/>
                </a:highlight>
              </a:rPr>
              <a:t>Forgery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>
                <a:highlight>
                  <a:srgbClr val="FFFF00"/>
                </a:highlight>
              </a:rPr>
              <a:t>Document </a:t>
            </a:r>
            <a:r>
              <a:rPr lang="fr-FR" dirty="0" err="1">
                <a:highlight>
                  <a:srgbClr val="FFFF00"/>
                </a:highlight>
              </a:rPr>
              <a:t>summarization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 err="1">
                <a:highlight>
                  <a:srgbClr val="FFFF00"/>
                </a:highlight>
              </a:rPr>
              <a:t>Specificities</a:t>
            </a:r>
            <a:r>
              <a:rPr lang="fr-FR" dirty="0">
                <a:highlight>
                  <a:srgbClr val="FFFF00"/>
                </a:highlight>
              </a:rPr>
              <a:t> of </a:t>
            </a:r>
            <a:r>
              <a:rPr lang="fr-FR" dirty="0" err="1">
                <a:highlight>
                  <a:srgbClr val="FFFF00"/>
                </a:highlight>
              </a:rPr>
              <a:t>small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>
                <a:highlight>
                  <a:srgbClr val="FFFF00"/>
                </a:highlight>
              </a:rPr>
              <a:t>companies</a:t>
            </a:r>
            <a:endParaRPr lang="fr-FR" dirty="0">
              <a:highlight>
                <a:srgbClr val="FFFF00"/>
              </a:highlight>
            </a:endParaRPr>
          </a:p>
          <a:p>
            <a:pPr algn="ctr"/>
            <a:endParaRPr lang="fr-FR" dirty="0">
              <a:highlight>
                <a:srgbClr val="FFFF00"/>
              </a:highlight>
            </a:endParaRPr>
          </a:p>
          <a:p>
            <a:pPr algn="ctr"/>
            <a:r>
              <a:rPr lang="fr-FR" dirty="0">
                <a:highlight>
                  <a:srgbClr val="FF00FF"/>
                </a:highlight>
              </a:rPr>
              <a:t>Need for an alternative to the PDF format / new standards?</a:t>
            </a:r>
          </a:p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390396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C85F1705ABA84892C591434D4683CF" ma:contentTypeVersion="14" ma:contentTypeDescription="Crée un document." ma:contentTypeScope="" ma:versionID="1725917a29ffb5be5aa22daf82679d80">
  <xsd:schema xmlns:xsd="http://www.w3.org/2001/XMLSchema" xmlns:xs="http://www.w3.org/2001/XMLSchema" xmlns:p="http://schemas.microsoft.com/office/2006/metadata/properties" xmlns:ns3="3cdb58f6-043c-43d4-917a-64e08b9195de" xmlns:ns4="6479383f-2166-43ac-b1eb-1b7b02bb8616" targetNamespace="http://schemas.microsoft.com/office/2006/metadata/properties" ma:root="true" ma:fieldsID="daa44bb8b264efa5566ce5a04b2f9784" ns3:_="" ns4:_="">
    <xsd:import namespace="3cdb58f6-043c-43d4-917a-64e08b9195de"/>
    <xsd:import namespace="6479383f-2166-43ac-b1eb-1b7b02bb86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b58f6-043c-43d4-917a-64e08b9195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9383f-2166-43ac-b1eb-1b7b02bb8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4F943E-8B60-4544-827E-631C0A506D14}">
  <ds:schemaRefs>
    <ds:schemaRef ds:uri="6479383f-2166-43ac-b1eb-1b7b02bb8616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cdb58f6-043c-43d4-917a-64e08b9195d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012F680-1496-4E04-8674-59F48B0FF8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B91A61-6A47-400F-B9FE-EC037EF463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db58f6-043c-43d4-917a-64e08b9195de"/>
    <ds:schemaRef ds:uri="6479383f-2166-43ac-b1eb-1b7b02bb8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239</Words>
  <Application>Microsoft Macintosh PowerPoint</Application>
  <PresentationFormat>Grand écran</PresentationFormat>
  <Paragraphs>97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Nunito Sans</vt:lpstr>
      <vt:lpstr>Thème Office</vt:lpstr>
      <vt:lpstr>Présentation PowerPoint</vt:lpstr>
      <vt:lpstr>MANY THANKS TO THE LARGE AUDIENCE</vt:lpstr>
      <vt:lpstr>Concerns and issues</vt:lpstr>
      <vt:lpstr>Needs</vt:lpstr>
      <vt:lpstr>Current/new 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Damien Mondou</dc:creator>
  <cp:lastModifiedBy>Muriel Visani</cp:lastModifiedBy>
  <cp:revision>58</cp:revision>
  <dcterms:created xsi:type="dcterms:W3CDTF">2022-04-22T13:41:55Z</dcterms:created>
  <dcterms:modified xsi:type="dcterms:W3CDTF">2022-06-06T17:19:14Z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0x010100A6C85F1705ABA84892C591434D4683CF</vt:lpwstr>
  </property>
</Properties>
</file>